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66" r:id="rId4"/>
    <p:sldId id="268" r:id="rId5"/>
    <p:sldId id="269" r:id="rId6"/>
    <p:sldId id="270" r:id="rId7"/>
    <p:sldId id="271" r:id="rId8"/>
    <p:sldId id="272" r:id="rId9"/>
    <p:sldId id="273" r:id="rId10"/>
    <p:sldId id="274" r:id="rId11"/>
    <p:sldId id="275" r:id="rId12"/>
    <p:sldId id="276" r:id="rId13"/>
    <p:sldId id="267" r:id="rId14"/>
    <p:sldId id="27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B081"/>
    <a:srgbClr val="009900"/>
    <a:srgbClr val="0080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92921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583686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5126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550872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6890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823409-F613-4985-B256-D4FD3AAF598E}"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04832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823409-F613-4985-B256-D4FD3AAF598E}" type="datetimeFigureOut">
              <a:rPr lang="en-US" smtClean="0"/>
              <a:t>5/29/2019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3971249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823409-F613-4985-B256-D4FD3AAF598E}" type="datetimeFigureOut">
              <a:rPr lang="en-US" smtClean="0"/>
              <a:t>5/29/2019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606484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23409-F613-4985-B256-D4FD3AAF598E}" type="datetimeFigureOut">
              <a:rPr lang="en-US" smtClean="0"/>
              <a:t>5/29/2019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74137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818246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274133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23409-F613-4985-B256-D4FD3AAF598E}" type="datetimeFigureOut">
              <a:rPr lang="en-US" smtClean="0"/>
              <a:t>5/29/2019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8ED76-4C76-40EA-9B67-8FEF96C55E8A}" type="slidenum">
              <a:rPr lang="en-US" smtClean="0"/>
              <a:t>‹#›</a:t>
            </a:fld>
            <a:endParaRPr lang="en-US"/>
          </a:p>
        </p:txBody>
      </p:sp>
    </p:spTree>
    <p:extLst>
      <p:ext uri="{BB962C8B-B14F-4D97-AF65-F5344CB8AC3E}">
        <p14:creationId xmlns:p14="http://schemas.microsoft.com/office/powerpoint/2010/main" val="313166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150" y="298989"/>
            <a:ext cx="10515600" cy="6114690"/>
          </a:xfrm>
        </p:spPr>
        <p:txBody>
          <a:bodyPr>
            <a:normAutofit fontScale="77500" lnSpcReduction="20000"/>
          </a:bodyPr>
          <a:lstStyle/>
          <a:p>
            <a:pPr marL="182880" indent="0" algn="ctr">
              <a:lnSpc>
                <a:spcPct val="120000"/>
              </a:lnSpc>
              <a:spcAft>
                <a:spcPts val="1000"/>
              </a:spcAft>
              <a:buNone/>
            </a:pPr>
            <a:endParaRPr lang="ka-GE" sz="3100" b="1" dirty="0" smtClean="0">
              <a:solidFill>
                <a:srgbClr val="008080"/>
              </a:solidFill>
            </a:endParaRPr>
          </a:p>
          <a:p>
            <a:pPr marL="182880" indent="0" algn="ctr">
              <a:lnSpc>
                <a:spcPct val="120000"/>
              </a:lnSpc>
              <a:spcAft>
                <a:spcPts val="1000"/>
              </a:spcAft>
              <a:buNone/>
            </a:pPr>
            <a:r>
              <a:rPr lang="ka-GE" sz="3100" b="1" dirty="0" smtClean="0">
                <a:solidFill>
                  <a:srgbClr val="008080"/>
                </a:solidFill>
              </a:rPr>
              <a:t>ოჯახების </a:t>
            </a:r>
            <a:r>
              <a:rPr lang="ka-GE" sz="3100" b="1" dirty="0">
                <a:solidFill>
                  <a:srgbClr val="008080"/>
                </a:solidFill>
              </a:rPr>
              <a:t>სოციალურ ეკონომიკური მდგომარეობის შეფასების ძველი (2010 წელს დანერგილი) და ახალი (2014 წელს დანერგილი) მეთოდოლოგიების შედარება და განხორციელებული ცვლილებები</a:t>
            </a: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en-US" sz="3000" b="1" dirty="0" smtClean="0">
              <a:solidFill>
                <a:srgbClr val="008080"/>
              </a:solidFill>
            </a:endParaRPr>
          </a:p>
          <a:p>
            <a:pPr marL="0" indent="0" algn="ctr">
              <a:buNone/>
            </a:pPr>
            <a:endParaRPr lang="en-US" sz="3200" dirty="0">
              <a:solidFill>
                <a:srgbClr val="008080"/>
              </a:solidFill>
            </a:endParaRPr>
          </a:p>
          <a:p>
            <a:pPr marL="0" indent="0" algn="ctr">
              <a:buNone/>
            </a:pPr>
            <a:endParaRPr lang="en-US" sz="1600" i="1" dirty="0" smtClean="0">
              <a:solidFill>
                <a:srgbClr val="008080"/>
              </a:solidFill>
            </a:endParaRPr>
          </a:p>
          <a:p>
            <a:pPr marL="0" indent="0" algn="ctr">
              <a:buNone/>
            </a:pPr>
            <a:endParaRPr lang="en-US"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r>
              <a:rPr lang="ka-GE" sz="1600" i="1" dirty="0" smtClean="0">
                <a:solidFill>
                  <a:srgbClr val="008080"/>
                </a:solidFill>
              </a:rPr>
              <a:t>31 მაისი 2019 წ.</a:t>
            </a:r>
          </a:p>
          <a:p>
            <a:pPr marL="0" indent="0" algn="ctr">
              <a:buNone/>
            </a:pPr>
            <a:r>
              <a:rPr lang="ka-GE" sz="1600" i="1" dirty="0" smtClean="0">
                <a:solidFill>
                  <a:srgbClr val="008080"/>
                </a:solidFill>
              </a:rPr>
              <a:t>საქართველოს პარლამენტი</a:t>
            </a: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9074" y="2744300"/>
            <a:ext cx="8809149" cy="2733970"/>
          </a:xfrm>
          <a:prstGeom prst="rect">
            <a:avLst/>
          </a:prstGeom>
        </p:spPr>
      </p:pic>
    </p:spTree>
    <p:extLst>
      <p:ext uri="{BB962C8B-B14F-4D97-AF65-F5344CB8AC3E}">
        <p14:creationId xmlns:p14="http://schemas.microsoft.com/office/powerpoint/2010/main" val="2776439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r>
              <a:rPr lang="ka-GE" sz="1800" dirty="0"/>
              <a:t>მეთოდოლოგიის ამოქმედებიდან (2014 წლიდან) საარსებო მინიმუმი მნიშვნელოვნად გაიზარდა (150 ლარიდან 175 ლარამდე), მოხდა მეთოდოლოგიაშიც </a:t>
            </a:r>
            <a:r>
              <a:rPr lang="ka-GE" sz="1800" dirty="0" smtClean="0"/>
              <a:t>აღნიშნული ცვლილების </a:t>
            </a:r>
            <a:r>
              <a:rPr lang="ka-GE" sz="1800" dirty="0"/>
              <a:t>ასახვა </a:t>
            </a:r>
            <a:r>
              <a:rPr lang="ka-GE" sz="1800" dirty="0" smtClean="0"/>
              <a:t>რათა </a:t>
            </a:r>
            <a:r>
              <a:rPr lang="ka-GE" sz="1800" dirty="0"/>
              <a:t>უფრო რეალურად მომხდარიყო ოჯახების შეფასება.</a:t>
            </a:r>
            <a:endParaRPr lang="en-US" sz="1800" dirty="0"/>
          </a:p>
          <a:p>
            <a:r>
              <a:rPr lang="ka-GE" sz="1800" dirty="0"/>
              <a:t>იმ შემთხვევაში როდესაც ოჯახში გარდაიცვლებოდა წევრი ოჯახის ხელახალი (ამ წევრის გარეშე) გადამოწმების და ხელახალა საარსებო შემწეობის მიღებამდე ოჯახს უჩერდებოდა (2-3 თვე) საარსებო შემწეობის მიღების </a:t>
            </a:r>
            <a:r>
              <a:rPr lang="ka-GE" sz="1800" dirty="0" smtClean="0"/>
              <a:t>უფლება ახალი გადამოწმების და ქულის დათვლამდე. </a:t>
            </a:r>
            <a:r>
              <a:rPr lang="ka-GE" sz="1800" dirty="0"/>
              <a:t>განხორციელებული ცვლილების შედეგად ოჯახს გადამოწმების პერიოდში აღარ უჩერდება საარსებო შემწეობა.</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2371358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buNone/>
            </a:pPr>
            <a:r>
              <a:rPr lang="ka-GE" sz="1800" dirty="0"/>
              <a:t>2019 წლიდან განხორციელებული ცვლილებით თუ ოჯახი არის საარსებო შემწეობის მიმღები და ოჯახის წევრ(ებ)ი </a:t>
            </a:r>
            <a:r>
              <a:rPr lang="ka-GE" sz="1800" dirty="0" smtClean="0"/>
              <a:t>დასაქმდება ან </a:t>
            </a:r>
            <a:r>
              <a:rPr lang="ka-GE" sz="1800" dirty="0"/>
              <a:t>მნიშვნელოვნად გაეზრდება შემოსავალი,  1 წლის განმალობაში აღარ უჩერდება/უწყდება საარსებო შემწეობა, ხოლო 2 წლის განმალობაში აღარ უწყდება ბავშვის დანამატი (თითოეულ ბავშვზე 50 ლარი) და სხვა სოციალური დახმარებები რომლებიც დამოკიდებულია ამ მეთოდოლოგიაზე.</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4043940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საარსებო შემწეობის მიმღებ ბენეფიციართა შედარება ძველი და ახალი მეთოდოლოგიის დროს</a:t>
            </a:r>
            <a:endParaRPr lang="en-US" sz="2000" b="1" dirty="0"/>
          </a:p>
        </p:txBody>
      </p:sp>
      <p:graphicFrame>
        <p:nvGraphicFramePr>
          <p:cNvPr id="10" name="Table 9"/>
          <p:cNvGraphicFramePr>
            <a:graphicFrameLocks noGrp="1"/>
          </p:cNvGraphicFramePr>
          <p:nvPr>
            <p:extLst>
              <p:ext uri="{D42A27DB-BD31-4B8C-83A1-F6EECF244321}">
                <p14:modId xmlns:p14="http://schemas.microsoft.com/office/powerpoint/2010/main" val="4156091328"/>
              </p:ext>
            </p:extLst>
          </p:nvPr>
        </p:nvGraphicFramePr>
        <p:xfrm>
          <a:off x="615179" y="2032856"/>
          <a:ext cx="10449900" cy="2986488"/>
        </p:xfrm>
        <a:graphic>
          <a:graphicData uri="http://schemas.openxmlformats.org/drawingml/2006/table">
            <a:tbl>
              <a:tblPr/>
              <a:tblGrid>
                <a:gridCol w="7421474">
                  <a:extLst>
                    <a:ext uri="{9D8B030D-6E8A-4147-A177-3AD203B41FA5}">
                      <a16:colId xmlns:a16="http://schemas.microsoft.com/office/drawing/2014/main" val="2477849606"/>
                    </a:ext>
                  </a:extLst>
                </a:gridCol>
                <a:gridCol w="1535186">
                  <a:extLst>
                    <a:ext uri="{9D8B030D-6E8A-4147-A177-3AD203B41FA5}">
                      <a16:colId xmlns:a16="http://schemas.microsoft.com/office/drawing/2014/main" val="466527531"/>
                    </a:ext>
                  </a:extLst>
                </a:gridCol>
                <a:gridCol w="1493240">
                  <a:extLst>
                    <a:ext uri="{9D8B030D-6E8A-4147-A177-3AD203B41FA5}">
                      <a16:colId xmlns:a16="http://schemas.microsoft.com/office/drawing/2014/main" val="3236457725"/>
                    </a:ext>
                  </a:extLst>
                </a:gridCol>
              </a:tblGrid>
              <a:tr h="448614">
                <a:tc>
                  <a:txBody>
                    <a:bodyPr/>
                    <a:lstStyle/>
                    <a:p>
                      <a:pPr algn="l" fontAlgn="ctr"/>
                      <a:r>
                        <a:rPr lang="ka-GE" sz="1300" b="1" i="0" u="none" strike="noStrike" dirty="0">
                          <a:solidFill>
                            <a:srgbClr val="000000"/>
                          </a:solidFill>
                          <a:effectLst/>
                          <a:latin typeface="+mj-lt"/>
                        </a:rPr>
                        <a:t>ბენეფიციართა კატეგორია</a:t>
                      </a:r>
                    </a:p>
                  </a:txBody>
                  <a:tcPr marL="11635" marR="11635" marT="11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300" b="1" i="0" u="none" strike="noStrike">
                          <a:solidFill>
                            <a:srgbClr val="000000"/>
                          </a:solidFill>
                          <a:effectLst/>
                          <a:latin typeface="+mj-lt"/>
                        </a:rPr>
                        <a:t>2014 დეკემბერი</a:t>
                      </a:r>
                    </a:p>
                  </a:txBody>
                  <a:tcPr marL="11635" marR="11635" marT="11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300" b="1" i="0" u="none" strike="noStrike" dirty="0">
                          <a:solidFill>
                            <a:srgbClr val="000000"/>
                          </a:solidFill>
                          <a:effectLst/>
                          <a:latin typeface="+mj-lt"/>
                        </a:rPr>
                        <a:t>2019 მაისი</a:t>
                      </a:r>
                    </a:p>
                  </a:txBody>
                  <a:tcPr marL="11635" marR="11635" marT="11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4160220"/>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მიმღებები პირების რაოდენობა</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421 </a:t>
                      </a:r>
                      <a:r>
                        <a:rPr lang="ka-GE" sz="1400" b="0" i="0" u="none" strike="noStrike" dirty="0" smtClean="0">
                          <a:solidFill>
                            <a:srgbClr val="000000"/>
                          </a:solidFill>
                          <a:effectLst/>
                          <a:latin typeface="Sylfaen" panose="010A0502050306030303" pitchFamily="18" charset="0"/>
                        </a:rPr>
                        <a:t>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467 </a:t>
                      </a:r>
                      <a:r>
                        <a:rPr lang="en-US" sz="1400" b="0" i="0" u="none" strike="noStrike" dirty="0" smtClean="0">
                          <a:solidFill>
                            <a:srgbClr val="000000"/>
                          </a:solidFill>
                          <a:effectLst/>
                          <a:latin typeface="Sylfaen" panose="010A0502050306030303" pitchFamily="18" charset="0"/>
                        </a:rPr>
                        <a:t>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7637222"/>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მიმღებთა პროცენტული წილი მთელ მოსახლეობაში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11,3</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12,5</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554066"/>
                  </a:ext>
                </a:extLst>
              </a:tr>
              <a:tr h="281986">
                <a:tc>
                  <a:txBody>
                    <a:bodyPr/>
                    <a:lstStyle/>
                    <a:p>
                      <a:pPr algn="l" fontAlgn="b"/>
                      <a:r>
                        <a:rPr lang="ka-GE" sz="1300" b="0" i="0" u="none" strike="noStrike" dirty="0">
                          <a:solidFill>
                            <a:srgbClr val="000000"/>
                          </a:solidFill>
                          <a:effectLst/>
                          <a:latin typeface="+mj-lt"/>
                        </a:rPr>
                        <a:t>საარსებოს შემწეობის მიმღებთა პროცენტული წილი ბაზაში რეგისტრირებულთან</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25,9</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48,8</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713139"/>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მიმღები პენსიონერთა რაოდენობა</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97 000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80 000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9194173"/>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 პენსიონერთა პროცენტული წილი მთელ პენსიონერებში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Sylfaen" panose="010A0502050306030303" pitchFamily="18" charset="0"/>
                        </a:rPr>
                        <a:t>12,3</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9,2</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5184912"/>
                  </a:ext>
                </a:extLst>
              </a:tr>
              <a:tr h="281986">
                <a:tc>
                  <a:txBody>
                    <a:bodyPr/>
                    <a:lstStyle/>
                    <a:p>
                      <a:pPr algn="l" fontAlgn="b"/>
                      <a:r>
                        <a:rPr lang="ka-GE" sz="1200" b="0" i="0" u="none" strike="noStrike" dirty="0">
                          <a:solidFill>
                            <a:srgbClr val="000000"/>
                          </a:solidFill>
                          <a:effectLst/>
                          <a:latin typeface="+mj-lt"/>
                        </a:rPr>
                        <a:t>საარსებო შემწეობის მიმღებ პენსიონერთა პროცენტული წილი მთელ საარსებო შემწეობის მიმღებებში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Sylfaen" panose="010A0502050306030303" pitchFamily="18" charset="0"/>
                        </a:rPr>
                        <a:t>23,0</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17,1</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6403121"/>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მიმღები ბავშვთა რაოდენობა</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108 000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157 000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4338034"/>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მიმღები ბავშვთა პროცენტული წილი მთელ ბავშვებში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11,1</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15,7</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9446605"/>
                  </a:ext>
                </a:extLst>
              </a:tr>
              <a:tr h="281986">
                <a:tc>
                  <a:txBody>
                    <a:bodyPr/>
                    <a:lstStyle/>
                    <a:p>
                      <a:pPr algn="l" fontAlgn="b"/>
                      <a:r>
                        <a:rPr lang="ka-GE" sz="1300" b="0" i="0" u="none" strike="noStrike">
                          <a:solidFill>
                            <a:srgbClr val="000000"/>
                          </a:solidFill>
                          <a:effectLst/>
                          <a:latin typeface="+mj-lt"/>
                        </a:rPr>
                        <a:t>საარსებო შემწეობის მიმღები ბავშვთა პროცენტული წილი მთელ საარსებო შემწეობის მიმღებებში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25,6</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33,6</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3289460"/>
                  </a:ext>
                </a:extLst>
              </a:tr>
            </a:tbl>
          </a:graphicData>
        </a:graphic>
      </p:graphicFrame>
    </p:spTree>
    <p:extLst>
      <p:ext uri="{BB962C8B-B14F-4D97-AF65-F5344CB8AC3E}">
        <p14:creationId xmlns:p14="http://schemas.microsoft.com/office/powerpoint/2010/main" val="10946792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normAutofit lnSpcReduction="10000"/>
          </a:bodyPr>
          <a:lstStyle/>
          <a:p>
            <a:pPr marL="0" indent="0" algn="ctr">
              <a:buNone/>
            </a:pPr>
            <a:r>
              <a:rPr lang="ka-GE" dirty="0" smtClean="0">
                <a:solidFill>
                  <a:srgbClr val="FF0000"/>
                </a:solidFill>
              </a:rPr>
              <a:t>გამოწვევები და ხედვა</a:t>
            </a:r>
            <a:r>
              <a:rPr lang="ka-GE" dirty="0" smtClean="0"/>
              <a:t>:</a:t>
            </a:r>
          </a:p>
          <a:p>
            <a:r>
              <a:rPr lang="ka-GE" sz="2200" dirty="0" smtClean="0">
                <a:solidFill>
                  <a:srgbClr val="FF0000"/>
                </a:solidFill>
              </a:rPr>
              <a:t>კეთილდღეობის </a:t>
            </a:r>
            <a:r>
              <a:rPr lang="ka-GE" sz="2200" dirty="0">
                <a:solidFill>
                  <a:srgbClr val="FF0000"/>
                </a:solidFill>
              </a:rPr>
              <a:t>შეფასების არაპირდაპირი მეთოდია, შესაბამისად, მექანიკურად, კვლევის გარეშე ამა თუ იმ ცვლადის ამოღებამ/დამატებამ/ჩანაცვლებამ შესაძლოა გამოიწვიოს უკუშედეგები და საბოლოო ჯამში შემცირდეს მეთოდოლოგიის სიზუსტე ან შეიცვალოს დაფარვის არეალი. </a:t>
            </a:r>
            <a:endParaRPr lang="ka-GE" sz="2200" dirty="0" smtClean="0">
              <a:solidFill>
                <a:srgbClr val="FF0000"/>
              </a:solidFill>
            </a:endParaRPr>
          </a:p>
          <a:p>
            <a:r>
              <a:rPr lang="ka-GE" sz="2200" dirty="0">
                <a:solidFill>
                  <a:srgbClr val="FF0000"/>
                </a:solidFill>
              </a:rPr>
              <a:t>იმისათვის, </a:t>
            </a:r>
            <a:r>
              <a:rPr lang="ka-GE" sz="2200" dirty="0" smtClean="0">
                <a:solidFill>
                  <a:srgbClr val="FF0000"/>
                </a:solidFill>
              </a:rPr>
              <a:t>რომ მეთოდოლოგია </a:t>
            </a:r>
            <a:r>
              <a:rPr lang="ka-GE" sz="2200" dirty="0">
                <a:solidFill>
                  <a:srgbClr val="FF0000"/>
                </a:solidFill>
              </a:rPr>
              <a:t>პასუხობდეს </a:t>
            </a:r>
            <a:r>
              <a:rPr lang="ka-GE" sz="2200" dirty="0" smtClean="0">
                <a:solidFill>
                  <a:srgbClr val="FF0000"/>
                </a:solidFill>
              </a:rPr>
              <a:t>გამოწვევებს უნდა შეფასდეს ცვლადების რელევანტურურობა მეთოდოლოგიაში, ამისათვის მიზანშეწონილია </a:t>
            </a:r>
            <a:r>
              <a:rPr lang="ka-GE" sz="2200" dirty="0">
                <a:solidFill>
                  <a:srgbClr val="FF0000"/>
                </a:solidFill>
              </a:rPr>
              <a:t>მეთოდოლოგია გადაიხედოს ყოველ 5 წელიწადში </a:t>
            </a:r>
            <a:r>
              <a:rPr lang="ka-GE" sz="2200" dirty="0" smtClean="0">
                <a:solidFill>
                  <a:srgbClr val="FF0000"/>
                </a:solidFill>
              </a:rPr>
              <a:t>ერთხელ</a:t>
            </a:r>
            <a:r>
              <a:rPr lang="ka-GE" sz="2200" dirty="0">
                <a:solidFill>
                  <a:srgbClr val="FF0000"/>
                </a:solidFill>
              </a:rPr>
              <a:t>,</a:t>
            </a:r>
            <a:r>
              <a:rPr lang="ka-GE" sz="2200" dirty="0" smtClean="0">
                <a:solidFill>
                  <a:srgbClr val="FF0000"/>
                </a:solidFill>
              </a:rPr>
              <a:t> </a:t>
            </a:r>
            <a:r>
              <a:rPr lang="ka-GE" sz="2200" dirty="0">
                <a:solidFill>
                  <a:srgbClr val="FF0000"/>
                </a:solidFill>
              </a:rPr>
              <a:t>ჩატარდეს კვლევა, რომლის საფუძველზეც შემუშავდება ახალი </a:t>
            </a:r>
            <a:r>
              <a:rPr lang="ka-GE" sz="2200" dirty="0" smtClean="0">
                <a:solidFill>
                  <a:srgbClr val="FF0000"/>
                </a:solidFill>
              </a:rPr>
              <a:t>მიდგომები. </a:t>
            </a:r>
          </a:p>
          <a:p>
            <a:r>
              <a:rPr lang="ka-GE" sz="2200" dirty="0" smtClean="0">
                <a:solidFill>
                  <a:srgbClr val="FF0000"/>
                </a:solidFill>
              </a:rPr>
              <a:t>ბოლო პერიოდში განხორციელებული ცვლილებები, არ </a:t>
            </a:r>
            <a:r>
              <a:rPr lang="ka-GE" sz="2200" dirty="0">
                <a:solidFill>
                  <a:srgbClr val="FF0000"/>
                </a:solidFill>
              </a:rPr>
              <a:t>საჭიროებდა </a:t>
            </a:r>
            <a:r>
              <a:rPr lang="ka-GE" sz="2200" dirty="0" smtClean="0">
                <a:solidFill>
                  <a:srgbClr val="FF0000"/>
                </a:solidFill>
              </a:rPr>
              <a:t>კვლევას რადგან არ მოიცავდა ცვალდების მომატებას ან ამოღებას.  </a:t>
            </a:r>
            <a:endParaRPr lang="en-US" sz="2200" dirty="0">
              <a:solidFill>
                <a:srgbClr val="FF0000"/>
              </a:solidFill>
            </a:endParaRPr>
          </a:p>
          <a:p>
            <a:r>
              <a:rPr lang="ka-GE" sz="2200" dirty="0">
                <a:solidFill>
                  <a:srgbClr val="FF0000"/>
                </a:solidFill>
              </a:rPr>
              <a:t>პარალელურად </a:t>
            </a:r>
            <a:r>
              <a:rPr lang="ka-GE" sz="2200" dirty="0" smtClean="0">
                <a:solidFill>
                  <a:srgbClr val="FF0000"/>
                </a:solidFill>
              </a:rPr>
              <a:t>ვმსჯელობთ ადმინისტრირების </a:t>
            </a:r>
            <a:r>
              <a:rPr lang="ka-GE" sz="2200" dirty="0">
                <a:solidFill>
                  <a:srgbClr val="FF0000"/>
                </a:solidFill>
              </a:rPr>
              <a:t>პროცესის </a:t>
            </a:r>
            <a:r>
              <a:rPr lang="ka-GE" sz="2200" dirty="0" smtClean="0">
                <a:solidFill>
                  <a:srgbClr val="FF0000"/>
                </a:solidFill>
              </a:rPr>
              <a:t>გამარტივება/გაუმჯობესებზე; მაგალითად</a:t>
            </a:r>
            <a:r>
              <a:rPr lang="ka-GE" sz="2200" dirty="0">
                <a:solidFill>
                  <a:srgbClr val="FF0000"/>
                </a:solidFill>
              </a:rPr>
              <a:t>, </a:t>
            </a:r>
            <a:r>
              <a:rPr lang="ka-GE" sz="2200" dirty="0" smtClean="0">
                <a:solidFill>
                  <a:srgbClr val="FF0000"/>
                </a:solidFill>
              </a:rPr>
              <a:t>მეთოდოლოგიაში </a:t>
            </a:r>
            <a:r>
              <a:rPr lang="ka-GE" sz="2200" dirty="0">
                <a:solidFill>
                  <a:srgbClr val="FF0000"/>
                </a:solidFill>
              </a:rPr>
              <a:t>არსებული საარსებო მინიმუმის </a:t>
            </a:r>
            <a:r>
              <a:rPr lang="ka-GE" sz="2200" dirty="0" smtClean="0">
                <a:solidFill>
                  <a:srgbClr val="FF0000"/>
                </a:solidFill>
              </a:rPr>
              <a:t>ოდენობის </a:t>
            </a:r>
            <a:r>
              <a:rPr lang="ka-GE" sz="2200" dirty="0">
                <a:solidFill>
                  <a:srgbClr val="FF0000"/>
                </a:solidFill>
              </a:rPr>
              <a:t>წელიწადში </a:t>
            </a:r>
            <a:r>
              <a:rPr lang="ka-GE" sz="2200" dirty="0" smtClean="0">
                <a:solidFill>
                  <a:srgbClr val="FF0000"/>
                </a:solidFill>
              </a:rPr>
              <a:t>ერთხელ გადახედვა, </a:t>
            </a:r>
            <a:r>
              <a:rPr lang="ka-GE" sz="2200" dirty="0">
                <a:solidFill>
                  <a:srgbClr val="FF0000"/>
                </a:solidFill>
              </a:rPr>
              <a:t>ოჯახის წევრის პატიმრობის შემთხვევაში </a:t>
            </a:r>
            <a:r>
              <a:rPr lang="ka-GE" sz="2200" dirty="0" smtClean="0">
                <a:solidFill>
                  <a:srgbClr val="FF0000"/>
                </a:solidFill>
              </a:rPr>
              <a:t>საარსებო </a:t>
            </a:r>
            <a:r>
              <a:rPr lang="ka-GE" sz="2200" dirty="0">
                <a:solidFill>
                  <a:srgbClr val="FF0000"/>
                </a:solidFill>
              </a:rPr>
              <a:t>შემწეობის გადაანგარიშების </a:t>
            </a:r>
            <a:r>
              <a:rPr lang="ka-GE" sz="2200" dirty="0" smtClean="0">
                <a:solidFill>
                  <a:srgbClr val="FF0000"/>
                </a:solidFill>
              </a:rPr>
              <a:t>პრინციპის შემოღება </a:t>
            </a:r>
            <a:r>
              <a:rPr lang="ka-GE" sz="2200" dirty="0">
                <a:solidFill>
                  <a:srgbClr val="FF0000"/>
                </a:solidFill>
              </a:rPr>
              <a:t>და ა.შ</a:t>
            </a:r>
            <a:r>
              <a:rPr lang="ka-GE" sz="2200" dirty="0" smtClean="0">
                <a:solidFill>
                  <a:srgbClr val="FF0000"/>
                </a:solidFill>
              </a:rPr>
              <a:t>.. </a:t>
            </a:r>
          </a:p>
          <a:p>
            <a:endParaRPr lang="en-US" sz="2000" dirty="0"/>
          </a:p>
          <a:p>
            <a:endParaRPr lang="ka-GE" sz="2000" dirty="0"/>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8285" y="5790558"/>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96293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lstStyle/>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r>
              <a:rPr lang="ka-GE" b="1" i="1" dirty="0" smtClean="0">
                <a:solidFill>
                  <a:srgbClr val="008080"/>
                </a:solidFill>
              </a:rPr>
              <a:t>გმადლობთ ყურადღებისათვის !</a:t>
            </a:r>
            <a:endParaRPr lang="en-US" b="1" i="1" dirty="0">
              <a:solidFill>
                <a:srgbClr val="008080"/>
              </a:solidFill>
            </a:endParaRPr>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6845" y="4893972"/>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8529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268" y="1488152"/>
            <a:ext cx="10515600" cy="3969869"/>
          </a:xfrm>
        </p:spPr>
        <p:txBody>
          <a:bodyPr>
            <a:normAutofit/>
          </a:bodyPr>
          <a:lstStyle/>
          <a:p>
            <a:pPr algn="just"/>
            <a:r>
              <a:rPr lang="ka-GE" sz="2000" dirty="0"/>
              <a:t>2015 წელს შემუშავდა სოციალურ ეკონომიკური </a:t>
            </a:r>
            <a:r>
              <a:rPr lang="ka-GE" sz="2000" dirty="0" smtClean="0"/>
              <a:t>მდგომარეობის </a:t>
            </a:r>
            <a:r>
              <a:rPr lang="ka-GE" sz="2000" dirty="0"/>
              <a:t>შეფასების ახალი მეთოდოლოგია, რომლის ძირითადი მიზნები იყო</a:t>
            </a:r>
            <a:r>
              <a:rPr lang="ka-GE" sz="2000" dirty="0" smtClean="0"/>
              <a:t>:</a:t>
            </a:r>
          </a:p>
          <a:p>
            <a:pPr algn="just"/>
            <a:endParaRPr lang="en-US" sz="2000" dirty="0"/>
          </a:p>
          <a:p>
            <a:pPr lvl="0" algn="just"/>
            <a:r>
              <a:rPr lang="ka-GE" sz="2000" dirty="0"/>
              <a:t>ძველ მეთოდოლოგიაში მონაწილე ცვლადების გარკვეული ნაწილი მოძველდა, დაკარგა მნიშვნელობა რამაც გამოიწვია მეთოდოლოგიის სიზუსტის შემცირება. </a:t>
            </a:r>
            <a:endParaRPr lang="en-US" sz="2000" dirty="0"/>
          </a:p>
          <a:p>
            <a:pPr lvl="0" algn="just"/>
            <a:r>
              <a:rPr lang="ka-GE" sz="2000" dirty="0"/>
              <a:t>ადმინისტრირების გამარტივება და გამჭირვალეობა.</a:t>
            </a:r>
            <a:endParaRPr lang="en-US" sz="2000" dirty="0"/>
          </a:p>
          <a:p>
            <a:pPr lvl="0" algn="just"/>
            <a:r>
              <a:rPr lang="ka-GE" sz="2000" dirty="0" smtClean="0"/>
              <a:t>მეთოდოლოგიაში </a:t>
            </a:r>
            <a:r>
              <a:rPr lang="ka-GE" sz="2000" dirty="0"/>
              <a:t>მონაწილე სუბიექტური ცვლადების შემცირება.</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440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063973"/>
            <a:ext cx="10515600" cy="3310425"/>
          </a:xfrm>
        </p:spPr>
        <p:txBody>
          <a:bodyPr>
            <a:normAutofit/>
          </a:bodyPr>
          <a:lstStyle/>
          <a:p>
            <a:pPr algn="just"/>
            <a:r>
              <a:rPr lang="ka-GE" sz="2000" dirty="0"/>
              <a:t>ძველ მეთოდოლოგიაში მონაწილეობდა ისეთი ცვლადები როგორიც არის (ტელევიზორი, გაზქურა, მობილური ტელეფონი, მუსიკალური ცენტრი, ტოსტერი, პერსონალური კომპიუტერი, კონდენციონერი და ა.შ.), რომელიც მეთოდოლოგიის შექმნის მომენტისათვის (2010 წელი) იძლეობდა საშუალებას განესხვავებინა სხვადასხვა შესაძლებლობის მქონე ოჯახები ერთმანეთისაგან. დღეს კი მათი უმეტესობა წარმოადგენს ისეთ ნივთს რომელიც თითქმის ყველა ოჯახში გვხდება და აღარ წარმოადგენს ოჯახების ერთმანეთთან შედარების ზუსტ საშუალებას.</a:t>
            </a:r>
            <a:endParaRPr lang="en-US" sz="2000" dirty="0"/>
          </a:p>
          <a:p>
            <a:pPr algn="just"/>
            <a:r>
              <a:rPr lang="ka-GE" sz="2000" dirty="0"/>
              <a:t>მეთოდოლოგიაში მოხდა ისეთი ცვლადების დატოვება რომლებიც პოტენციურად შემოსავლის წყარო შეიძლება ყოფილიყო. როგორიცაა შინამეურნეობის საკუთრებაში არსებული მიწა, უძრავი ქონება, ავტო სატრანსპორტო საშუალება და ა.შ.</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dirty="0">
              <a:solidFill>
                <a:srgbClr val="008080"/>
              </a:solidFill>
            </a:endParaRPr>
          </a:p>
        </p:txBody>
      </p:sp>
      <p:sp>
        <p:nvSpPr>
          <p:cNvPr id="7" name="Content Placeholder 2"/>
          <p:cNvSpPr txBox="1">
            <a:spLocks/>
          </p:cNvSpPr>
          <p:nvPr/>
        </p:nvSpPr>
        <p:spPr>
          <a:xfrm>
            <a:off x="757281" y="918970"/>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ka-GE" sz="2000" b="1" dirty="0" smtClean="0"/>
              <a:t>მეთოდოლოგიიდან მოძველებული ცვლადების ამოღება</a:t>
            </a:r>
          </a:p>
        </p:txBody>
      </p:sp>
    </p:spTree>
    <p:extLst>
      <p:ext uri="{BB962C8B-B14F-4D97-AF65-F5344CB8AC3E}">
        <p14:creationId xmlns:p14="http://schemas.microsoft.com/office/powerpoint/2010/main" val="3217863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a:bodyPr>
          <a:lstStyle/>
          <a:p>
            <a:pPr marL="0" indent="0" algn="just">
              <a:buNone/>
            </a:pPr>
            <a:r>
              <a:rPr lang="ka-GE" sz="2000" dirty="0"/>
              <a:t>დღეს მოქმედ მეთოდოლოგიაში ცვლადების უმეტესი ნაწილი ავტომატურ რეჟიმში  ივსება/მოწმდება სხვადასხვა მონაცემთა ბაზების საშუალებით, როგორიც არის უძრავი ქონება, ავტო სატრანსპორტო საშუალება, შემოსავალი, კომუნალური ხარჯი და </a:t>
            </a:r>
            <a:r>
              <a:rPr lang="ka-GE" sz="2000" dirty="0" smtClean="0"/>
              <a:t>ა.შ.</a:t>
            </a:r>
            <a:r>
              <a:rPr lang="ka-GE" sz="2000" dirty="0"/>
              <a:t> </a:t>
            </a:r>
            <a:r>
              <a:rPr lang="ka-GE" sz="2000" dirty="0" smtClean="0"/>
              <a:t>რამაც </a:t>
            </a:r>
            <a:r>
              <a:rPr lang="ka-GE" sz="2000" dirty="0"/>
              <a:t>არა მარტო </a:t>
            </a:r>
            <a:r>
              <a:rPr lang="ka-GE" sz="2000" dirty="0" smtClean="0"/>
              <a:t>გაამარტივა </a:t>
            </a:r>
            <a:r>
              <a:rPr lang="ka-GE" sz="2000" dirty="0"/>
              <a:t>ადმინისტრირების პროცესი, არამედ გახადა უფრო გამჭირვალე და ნაკლებად სუბიექტური.</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ადმინისტრირების გამარტივება და გამჭირვალეობა</a:t>
            </a:r>
            <a:endParaRPr lang="ka-GE" sz="2000" b="1" dirty="0" smtClean="0"/>
          </a:p>
        </p:txBody>
      </p:sp>
    </p:spTree>
    <p:extLst>
      <p:ext uri="{BB962C8B-B14F-4D97-AF65-F5344CB8AC3E}">
        <p14:creationId xmlns:p14="http://schemas.microsoft.com/office/powerpoint/2010/main" val="2989074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fontScale="70000" lnSpcReduction="20000"/>
          </a:bodyPr>
          <a:lstStyle/>
          <a:p>
            <a:pPr marL="0" indent="0" algn="just">
              <a:lnSpc>
                <a:spcPct val="110000"/>
              </a:lnSpc>
              <a:buNone/>
            </a:pPr>
            <a:r>
              <a:rPr lang="ka-GE" sz="2200" dirty="0"/>
              <a:t>ახალ მეთოდოლოგიაში მოხდა ისეთი </a:t>
            </a:r>
            <a:r>
              <a:rPr lang="ka-GE" sz="2200" dirty="0" smtClean="0"/>
              <a:t>ცვლადების </a:t>
            </a:r>
            <a:r>
              <a:rPr lang="ka-GE" sz="2200" dirty="0"/>
              <a:t>საერთოდ გაქრობა რომელიც სრულად დამოკიდებული იყო სოციალური მომსახურების სააგენტოს თანამშრომლის (სოციალური აგენტის) სუბიექტურ შეხედულებაზე. მის დაკვირვებულობაზე და ბენეფიციარის კეთილსინდისიერებაზე. აქედან გამომდინარე მეთოდოლოგიიდან იქნა ამოღებული ისეთი ცვლადები როგორიც არის </a:t>
            </a:r>
            <a:r>
              <a:rPr lang="ka-GE" sz="2200" dirty="0" smtClean="0"/>
              <a:t>სოციალური აგენტის მიერ ოჯახის </a:t>
            </a:r>
            <a:r>
              <a:rPr lang="ka-GE" sz="2200" dirty="0"/>
              <a:t>ეკონომიკური მდგომარეობის </a:t>
            </a:r>
            <a:r>
              <a:rPr lang="ka-GE" sz="2200" dirty="0" smtClean="0"/>
              <a:t>სუბიექტური </a:t>
            </a:r>
            <a:r>
              <a:rPr lang="ka-GE" sz="2200" dirty="0"/>
              <a:t>შეფასება</a:t>
            </a:r>
            <a:r>
              <a:rPr lang="ka-GE" sz="2200" dirty="0" smtClean="0"/>
              <a:t>, </a:t>
            </a:r>
            <a:r>
              <a:rPr lang="ka-GE" sz="2200" dirty="0" smtClean="0">
                <a:solidFill>
                  <a:srgbClr val="FF0000"/>
                </a:solidFill>
              </a:rPr>
              <a:t>ადგილობრივი თვითმმართველობის შუამდგომლობა, </a:t>
            </a:r>
            <a:r>
              <a:rPr lang="ka-GE" sz="2200" dirty="0"/>
              <a:t>შამპუნი, კბილის პასტა, სარეცხი საპონი/ფხვნილი, წურჭლის სარეცხი საშუალებები, ოჯახის წევრთა ჩაცმულობა, გარეგნული ჰიგიენა და სხვა. ყოველივე ამან მეთოდოლოგია გახადა უფრო გამჭირვალე და ობიექტური. </a:t>
            </a:r>
            <a:endParaRPr lang="en-US" sz="22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მეთოდოლოგიაში მონაწილე სუბიექტური ცვლადების შემცირება</a:t>
            </a:r>
            <a:endParaRPr lang="ka-GE" sz="2000" b="1" dirty="0" smtClean="0"/>
          </a:p>
        </p:txBody>
      </p:sp>
    </p:spTree>
    <p:extLst>
      <p:ext uri="{BB962C8B-B14F-4D97-AF65-F5344CB8AC3E}">
        <p14:creationId xmlns:p14="http://schemas.microsoft.com/office/powerpoint/2010/main" val="1709851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2182294665"/>
              </p:ext>
            </p:extLst>
          </p:nvPr>
        </p:nvGraphicFramePr>
        <p:xfrm>
          <a:off x="2197915" y="1200667"/>
          <a:ext cx="8343359" cy="5791371"/>
        </p:xfrm>
        <a:graphic>
          <a:graphicData uri="http://schemas.openxmlformats.org/drawingml/2006/table">
            <a:tbl>
              <a:tblPr/>
              <a:tblGrid>
                <a:gridCol w="3847127">
                  <a:extLst>
                    <a:ext uri="{9D8B030D-6E8A-4147-A177-3AD203B41FA5}">
                      <a16:colId xmlns:a16="http://schemas.microsoft.com/office/drawing/2014/main" val="1475358129"/>
                    </a:ext>
                  </a:extLst>
                </a:gridCol>
                <a:gridCol w="4496232">
                  <a:extLst>
                    <a:ext uri="{9D8B030D-6E8A-4147-A177-3AD203B41FA5}">
                      <a16:colId xmlns:a16="http://schemas.microsoft.com/office/drawing/2014/main" val="775505002"/>
                    </a:ext>
                  </a:extLst>
                </a:gridCol>
              </a:tblGrid>
              <a:tr h="524689">
                <a:tc>
                  <a:txBody>
                    <a:bodyPr/>
                    <a:lstStyle/>
                    <a:p>
                      <a:pPr algn="ctr" fontAlgn="ctr"/>
                      <a:r>
                        <a:rPr lang="ka-GE" sz="1500" b="1" i="0" u="none" strike="noStrike" dirty="0">
                          <a:solidFill>
                            <a:srgbClr val="000000"/>
                          </a:solidFill>
                          <a:effectLst/>
                          <a:latin typeface="+mn-lt"/>
                        </a:rPr>
                        <a:t>ძველი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a:solidFill>
                            <a:srgbClr val="000000"/>
                          </a:solidFill>
                          <a:effectLst/>
                          <a:latin typeface="+mn-lt"/>
                        </a:rPr>
                        <a:t>ახალი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557869"/>
                  </a:ext>
                </a:extLst>
              </a:tr>
              <a:tr h="793639">
                <a:tc>
                  <a:txBody>
                    <a:bodyPr/>
                    <a:lstStyle/>
                    <a:p>
                      <a:pPr algn="l" fontAlgn="ctr"/>
                      <a:r>
                        <a:rPr lang="ka-GE" sz="1400" b="0" i="0" u="none" strike="noStrike" dirty="0">
                          <a:solidFill>
                            <a:srgbClr val="000000"/>
                          </a:solidFill>
                          <a:effectLst/>
                          <a:latin typeface="+mn-lt"/>
                        </a:rPr>
                        <a:t>მეთოდოლოგიაში </a:t>
                      </a:r>
                      <a:r>
                        <a:rPr lang="ka-GE" sz="1400" b="0" i="0" u="none" strike="noStrike" dirty="0" smtClean="0">
                          <a:solidFill>
                            <a:srgbClr val="000000"/>
                          </a:solidFill>
                          <a:effectLst/>
                          <a:latin typeface="+mn-lt"/>
                        </a:rPr>
                        <a:t>ცვლადების / პარამეტრების </a:t>
                      </a:r>
                      <a:r>
                        <a:rPr lang="ka-GE" sz="1400" b="0" i="0" u="none" strike="noStrike" dirty="0">
                          <a:solidFill>
                            <a:srgbClr val="000000"/>
                          </a:solidFill>
                          <a:effectLst/>
                          <a:latin typeface="+mn-lt"/>
                        </a:rPr>
                        <a:t>რაოდენობა </a:t>
                      </a:r>
                      <a:r>
                        <a:rPr lang="ka-GE" sz="1400" b="0" i="0" u="none" strike="noStrike" dirty="0" smtClean="0">
                          <a:solidFill>
                            <a:srgbClr val="000000"/>
                          </a:solidFill>
                          <a:effectLst/>
                          <a:latin typeface="+mn-lt"/>
                        </a:rPr>
                        <a:t>იყო 80 </a:t>
                      </a:r>
                      <a:r>
                        <a:rPr lang="ka-GE" sz="1400" b="0" i="0" u="none" strike="noStrike" dirty="0">
                          <a:solidFill>
                            <a:srgbClr val="000000"/>
                          </a:solidFill>
                          <a:effectLst/>
                          <a:latin typeface="+mn-lt"/>
                        </a:rPr>
                        <a:t>ზე მეტი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მეთოდოლოგიაში ცვლადების/პარამეტრების რაოდენობა </a:t>
                      </a:r>
                      <a:r>
                        <a:rPr lang="ka-GE" sz="1400" b="0" i="0" u="none" strike="noStrike" dirty="0" smtClean="0">
                          <a:solidFill>
                            <a:srgbClr val="000000"/>
                          </a:solidFill>
                          <a:effectLst/>
                          <a:latin typeface="+mn-lt"/>
                        </a:rPr>
                        <a:t>არის 50 </a:t>
                      </a:r>
                      <a:r>
                        <a:rPr lang="ka-GE" sz="1400" b="0" i="0" u="none" strike="noStrike" dirty="0">
                          <a:solidFill>
                            <a:srgbClr val="000000"/>
                          </a:solidFill>
                          <a:effectLst/>
                          <a:latin typeface="+mn-lt"/>
                        </a:rPr>
                        <a:t>ზე ნაკლები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471518"/>
                  </a:ext>
                </a:extLst>
              </a:tr>
              <a:tr h="1720389">
                <a:tc>
                  <a:txBody>
                    <a:bodyPr/>
                    <a:lstStyle/>
                    <a:p>
                      <a:pPr algn="l" fontAlgn="ctr"/>
                      <a:r>
                        <a:rPr lang="ka-GE" sz="1400" b="0" i="0" u="none" strike="noStrike" dirty="0">
                          <a:solidFill>
                            <a:srgbClr val="000000"/>
                          </a:solidFill>
                          <a:effectLst/>
                          <a:latin typeface="+mn-lt"/>
                        </a:rPr>
                        <a:t>მეთოდოლოგიაში მონაწილე მონაცემების შეგროვება </a:t>
                      </a:r>
                      <a:r>
                        <a:rPr lang="ka-GE" sz="1400" b="0" i="0" u="none" strike="noStrike" dirty="0" smtClean="0">
                          <a:solidFill>
                            <a:srgbClr val="000000"/>
                          </a:solidFill>
                          <a:effectLst/>
                          <a:latin typeface="+mn-lt"/>
                        </a:rPr>
                        <a:t>ხდებოდა ხელით </a:t>
                      </a:r>
                      <a:r>
                        <a:rPr lang="ka-GE" sz="1400" b="0" i="0" u="none" strike="noStrike" dirty="0">
                          <a:solidFill>
                            <a:srgbClr val="000000"/>
                          </a:solidFill>
                          <a:effectLst/>
                          <a:latin typeface="+mn-lt"/>
                        </a:rPr>
                        <a:t>სოციალური აგენტის მიერ</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მონაცემების შეგროვება </a:t>
                      </a:r>
                      <a:r>
                        <a:rPr lang="ka-GE" sz="1400" b="0" i="0" u="none" strike="noStrike" dirty="0" smtClean="0">
                          <a:solidFill>
                            <a:srgbClr val="000000"/>
                          </a:solidFill>
                          <a:effectLst/>
                          <a:latin typeface="+mn-lt"/>
                        </a:rPr>
                        <a:t>ხდება ელქტრონულად / ავტომატურად</a:t>
                      </a:r>
                      <a:r>
                        <a:rPr lang="ka-GE" sz="1400" b="0" i="0" u="none" strike="noStrike" dirty="0">
                          <a:solidFill>
                            <a:srgbClr val="000000"/>
                          </a:solidFill>
                          <a:effectLst/>
                          <a:latin typeface="+mn-lt"/>
                        </a:rPr>
                        <a:t>.</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გაფორმებული ხელშეკრუბებების შესაბამისად (შემოსავლების სამსახური, საჯარო რეესტრი, შინაგან </a:t>
                      </a:r>
                      <a:r>
                        <a:rPr lang="ka-GE" sz="1400" b="0" i="0" u="none" strike="noStrike" dirty="0" smtClean="0">
                          <a:solidFill>
                            <a:srgbClr val="000000"/>
                          </a:solidFill>
                          <a:effectLst/>
                          <a:latin typeface="+mn-lt"/>
                        </a:rPr>
                        <a:t>საქმეთა </a:t>
                      </a:r>
                      <a:r>
                        <a:rPr lang="ka-GE" sz="1400" b="0" i="0" u="none" strike="noStrike" dirty="0">
                          <a:solidFill>
                            <a:srgbClr val="000000"/>
                          </a:solidFill>
                          <a:effectLst/>
                          <a:latin typeface="+mn-lt"/>
                        </a:rPr>
                        <a:t>სამინისტრო, ელექტრო ენერგიის და ბუნებრივი აირის გამანაწილებელი (ლიცენზიანტი) კომპანიები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4624530"/>
                  </a:ext>
                </a:extLst>
              </a:tr>
              <a:tr h="793639">
                <a:tc>
                  <a:txBody>
                    <a:bodyPr/>
                    <a:lstStyle/>
                    <a:p>
                      <a:pPr algn="l" fontAlgn="ctr"/>
                      <a:r>
                        <a:rPr lang="ka-GE" sz="1400" b="0" i="0" u="none" strike="noStrike" dirty="0">
                          <a:solidFill>
                            <a:srgbClr val="000000"/>
                          </a:solidFill>
                          <a:effectLst/>
                          <a:latin typeface="+mn-lt"/>
                        </a:rPr>
                        <a:t>დახმარების მიმღები ყველა ოჯახი მიუხედავად </a:t>
                      </a:r>
                      <a:r>
                        <a:rPr lang="ka-GE" sz="1400" b="0" i="0" u="none" strike="noStrike" dirty="0" smtClean="0">
                          <a:solidFill>
                            <a:srgbClr val="000000"/>
                          </a:solidFill>
                          <a:effectLst/>
                          <a:latin typeface="+mn-lt"/>
                        </a:rPr>
                        <a:t>ქულისა (ზღვრულ</a:t>
                      </a:r>
                      <a:r>
                        <a:rPr lang="ka-GE" sz="1400" b="0" i="0" u="none" strike="noStrike" baseline="0" dirty="0" smtClean="0">
                          <a:solidFill>
                            <a:srgbClr val="000000"/>
                          </a:solidFill>
                          <a:effectLst/>
                          <a:latin typeface="+mn-lt"/>
                        </a:rPr>
                        <a:t> ქულამდე)</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იღებდა ერთი ოდენობის დამხარებას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smtClean="0">
                          <a:solidFill>
                            <a:srgbClr val="000000"/>
                          </a:solidFill>
                          <a:effectLst/>
                          <a:latin typeface="+mn-lt"/>
                        </a:rPr>
                        <a:t>ამჟამად ოჯახებს </a:t>
                      </a:r>
                      <a:r>
                        <a:rPr lang="ka-GE" sz="1400" b="0" i="0" u="none" strike="noStrike" dirty="0">
                          <a:solidFill>
                            <a:srgbClr val="000000"/>
                          </a:solidFill>
                          <a:effectLst/>
                          <a:latin typeface="+mn-lt"/>
                        </a:rPr>
                        <a:t>რაც უფრო ნაკლები ქულა აქვთ (რაც უფრო მეტად უჭირთ) იღებენ უფრო მეტი ოდენობის დახმარებას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9207076"/>
                  </a:ext>
                </a:extLst>
              </a:tr>
              <a:tr h="793639">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იყო 5.1 პროცენტი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შემცირდა 2.7 პროცენტამდე</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0876679"/>
                  </a:ext>
                </a:extLst>
              </a:tr>
              <a:tr h="793639">
                <a:tc>
                  <a:txBody>
                    <a:bodyPr/>
                    <a:lstStyle/>
                    <a:p>
                      <a:pPr algn="l" fontAlgn="ctr"/>
                      <a:r>
                        <a:rPr lang="ka-GE" sz="1400" b="0" i="0" u="none" strike="noStrike" dirty="0" smtClean="0">
                          <a:solidFill>
                            <a:srgbClr val="FF0000"/>
                          </a:solidFill>
                          <a:effectLst/>
                          <a:latin typeface="+mn-lt"/>
                        </a:rPr>
                        <a:t>2015 წელს მიზნობრივის</a:t>
                      </a:r>
                      <a:r>
                        <a:rPr lang="ka-GE" sz="1400" b="0" i="0" u="none" strike="noStrike" baseline="0" dirty="0" smtClean="0">
                          <a:solidFill>
                            <a:srgbClr val="FF0000"/>
                          </a:solidFill>
                          <a:effectLst/>
                          <a:latin typeface="+mn-lt"/>
                        </a:rPr>
                        <a:t> სოციალური დახმარების წილი, რომელიც ოჯახების უღარიბეს 20% მოხმარდა იყო 64.8%</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ka-GE" sz="1400" b="0" i="0" u="none" strike="noStrike" dirty="0" smtClean="0">
                        <a:solidFill>
                          <a:srgbClr val="FF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ka-GE" sz="1400" b="0" i="0" u="none" strike="noStrike" dirty="0" smtClean="0">
                          <a:solidFill>
                            <a:srgbClr val="FF0000"/>
                          </a:solidFill>
                          <a:effectLst/>
                          <a:latin typeface="+mn-lt"/>
                        </a:rPr>
                        <a:t>2017 წელს მიზნობრივის</a:t>
                      </a:r>
                      <a:r>
                        <a:rPr lang="ka-GE" sz="1400" b="0" i="0" u="none" strike="noStrike" baseline="0" dirty="0" smtClean="0">
                          <a:solidFill>
                            <a:srgbClr val="FF0000"/>
                          </a:solidFill>
                          <a:effectLst/>
                          <a:latin typeface="+mn-lt"/>
                        </a:rPr>
                        <a:t> სოციალური დახმარების წილი, რომელიც ოჯახების უღარიბეს 20% მოხმარდა იყო 69.7%</a:t>
                      </a:r>
                      <a:endParaRPr lang="ka-GE" sz="1400" b="0" i="0" u="none" strike="noStrike" dirty="0" smtClean="0">
                        <a:solidFill>
                          <a:srgbClr val="FF0000"/>
                        </a:solidFill>
                        <a:effectLst/>
                        <a:latin typeface="+mn-lt"/>
                      </a:endParaRPr>
                    </a:p>
                    <a:p>
                      <a:pPr algn="l" fontAlgn="ctr"/>
                      <a:endParaRPr lang="ka-GE" sz="1400" b="0" i="0" u="none" strike="noStrike" dirty="0">
                        <a:solidFill>
                          <a:srgbClr val="FFC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5435916"/>
                  </a:ext>
                </a:extLst>
              </a:tr>
            </a:tbl>
          </a:graphicData>
        </a:graphic>
      </p:graphicFrame>
    </p:spTree>
    <p:extLst>
      <p:ext uri="{BB962C8B-B14F-4D97-AF65-F5344CB8AC3E}">
        <p14:creationId xmlns:p14="http://schemas.microsoft.com/office/powerpoint/2010/main" val="1660709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1909721"/>
            <a:ext cx="10515600" cy="3706152"/>
          </a:xfrm>
        </p:spPr>
        <p:txBody>
          <a:bodyPr>
            <a:normAutofit/>
          </a:bodyPr>
          <a:lstStyle/>
          <a:p>
            <a:pPr marL="0" indent="0" algn="just">
              <a:buNone/>
            </a:pPr>
            <a:r>
              <a:rPr lang="ka-GE" sz="1700" dirty="0"/>
              <a:t>იმის გამო რომ ძველი მეთოდოლოგიის დანერგვის დროს (2010 წელი) საარსებო მინიმუმი შეადგენდა </a:t>
            </a:r>
            <a:r>
              <a:rPr lang="ka-GE" sz="1700" dirty="0" smtClean="0"/>
              <a:t>135 </a:t>
            </a:r>
            <a:r>
              <a:rPr lang="ka-GE" sz="1700" dirty="0"/>
              <a:t>ლარს, ხოლო სახელმწიფო პენსია </a:t>
            </a:r>
            <a:r>
              <a:rPr lang="ka-GE" sz="1700" dirty="0" smtClean="0"/>
              <a:t>- 80 </a:t>
            </a:r>
            <a:r>
              <a:rPr lang="ka-GE" sz="1700" dirty="0"/>
              <a:t>ლარს (პენსია გაცილებით ნაკლები იყო საარსებო მინიმუმზე) </a:t>
            </a:r>
            <a:r>
              <a:rPr lang="ka-GE" sz="1700" dirty="0" smtClean="0"/>
              <a:t>პენსიონრები უფრო მეტად (დიდი ალბათობით) ერთვებოდნენ </a:t>
            </a:r>
            <a:r>
              <a:rPr lang="ka-GE" sz="1700" dirty="0"/>
              <a:t>დახმარების პროგრამაში.</a:t>
            </a:r>
            <a:endParaRPr lang="en-US" sz="1700" dirty="0"/>
          </a:p>
          <a:p>
            <a:pPr marL="0" indent="0" algn="just">
              <a:buNone/>
            </a:pPr>
            <a:r>
              <a:rPr lang="ka-GE" sz="1700" dirty="0"/>
              <a:t>ახალი მეთოდოლოგიის დანერგვის დროს (2014 წელი) საარსებო მინიმუმი შეადგენდა 150 ლარს ასევე სახელმწიფო </a:t>
            </a:r>
            <a:r>
              <a:rPr lang="ka-GE" sz="1700" dirty="0" smtClean="0"/>
              <a:t>პენსიაც შეადგენდა </a:t>
            </a:r>
            <a:r>
              <a:rPr lang="ka-GE" sz="1700" dirty="0"/>
              <a:t>150 </a:t>
            </a:r>
            <a:r>
              <a:rPr lang="ka-GE" sz="1700" dirty="0" smtClean="0"/>
              <a:t>ლარს,  (პენსია </a:t>
            </a:r>
            <a:r>
              <a:rPr lang="ka-GE" sz="1700" dirty="0"/>
              <a:t>გაუთანაბრდა საარსებო </a:t>
            </a:r>
            <a:r>
              <a:rPr lang="ka-GE" sz="1700" dirty="0" smtClean="0"/>
              <a:t>მინიმუმს) </a:t>
            </a:r>
            <a:r>
              <a:rPr lang="ka-GE" sz="1700" dirty="0"/>
              <a:t>შესაბამისად </a:t>
            </a:r>
            <a:r>
              <a:rPr lang="ka-GE" sz="1700" dirty="0" smtClean="0"/>
              <a:t>პენსიონრებს გაუჭირდათ </a:t>
            </a:r>
            <a:r>
              <a:rPr lang="ka-GE" sz="1700" dirty="0"/>
              <a:t>პროგრამაში ჩართვა. მეთოდოლოგიის ცვლილების შემდეგ </a:t>
            </a:r>
            <a:r>
              <a:rPr lang="ka-GE" sz="1700" dirty="0" smtClean="0"/>
              <a:t>მარტოხელა პენსიონერთა დიდმა ნაწილმა </a:t>
            </a:r>
            <a:r>
              <a:rPr lang="ka-GE" sz="1700" dirty="0" smtClean="0"/>
              <a:t>დაკარგა </a:t>
            </a:r>
            <a:r>
              <a:rPr lang="ka-GE" sz="1700" dirty="0"/>
              <a:t>საარსებო შემწეობის მიღების უფლება. საჭიროებიდან გამომდინარე მოხდა </a:t>
            </a:r>
            <a:r>
              <a:rPr lang="ka-GE" sz="1700" dirty="0" smtClean="0"/>
              <a:t>მარტოხელა პენსიონერთა </a:t>
            </a:r>
            <a:r>
              <a:rPr lang="ka-GE" sz="1700" dirty="0"/>
              <a:t>საჭიროების კოეფიციენტის </a:t>
            </a:r>
            <a:r>
              <a:rPr lang="ka-GE" sz="1700" dirty="0" smtClean="0"/>
              <a:t>გადახედვა/გაზრდა </a:t>
            </a:r>
            <a:r>
              <a:rPr lang="ka-GE" sz="1700" dirty="0"/>
              <a:t>რის შედეგადაც </a:t>
            </a:r>
            <a:r>
              <a:rPr lang="ka-GE" sz="1700" dirty="0" smtClean="0"/>
              <a:t>მარტოხელა პენსიონერთა დიდი ნაწილი (85 % მდე) </a:t>
            </a:r>
            <a:r>
              <a:rPr lang="ka-GE" sz="1700" dirty="0"/>
              <a:t>დაბრუნდა უკან სისტემაში.</a:t>
            </a:r>
            <a:endParaRPr lang="en-US" sz="17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10184799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ახალი მეთოდოლოგიის დანერგვისას გადაიხედა ოჯახების საჭიროების </a:t>
            </a:r>
            <a:r>
              <a:rPr lang="ka-GE" sz="1700" dirty="0" smtClean="0"/>
              <a:t>შეფასება, </a:t>
            </a:r>
            <a:r>
              <a:rPr lang="ka-GE" sz="1700" dirty="0"/>
              <a:t>საიდანაც გამოიკვეთა მეთოდოლოგიაში ბავშვების საჭიროების </a:t>
            </a:r>
            <a:r>
              <a:rPr lang="ka-GE" sz="1700" dirty="0" smtClean="0"/>
              <a:t>კოეფიციენტის გაზრდის </a:t>
            </a:r>
            <a:r>
              <a:rPr lang="ka-GE" sz="1700" dirty="0" smtClean="0"/>
              <a:t>აუცილებლობა, </a:t>
            </a:r>
            <a:r>
              <a:rPr lang="ka-GE" sz="1700" dirty="0" smtClean="0">
                <a:solidFill>
                  <a:srgbClr val="FF0000"/>
                </a:solidFill>
              </a:rPr>
              <a:t>რადგან კვლევების მიხედვით ბავშვები ყველაზე მოწყვლად ჯგუფს წარმოადგენენ</a:t>
            </a:r>
            <a:r>
              <a:rPr lang="ka-GE" sz="1700" dirty="0" smtClean="0"/>
              <a:t> </a:t>
            </a:r>
            <a:r>
              <a:rPr lang="ka-GE" sz="1700" dirty="0"/>
              <a:t>შესაბამისად პროგრამაში გაიზარდა  დახმარების მიმღები ბავშვების რაოდენობა. </a:t>
            </a:r>
            <a:endParaRPr lang="ka-GE" sz="1700" dirty="0" smtClean="0"/>
          </a:p>
          <a:p>
            <a:pPr marL="0" indent="0" algn="just">
              <a:buNone/>
            </a:pPr>
            <a:r>
              <a:rPr lang="ka-GE" sz="1700" dirty="0" smtClean="0"/>
              <a:t>ასევე </a:t>
            </a:r>
            <a:r>
              <a:rPr lang="ka-GE" sz="1700" dirty="0"/>
              <a:t>ბავშვებში სიღარიბის </a:t>
            </a:r>
            <a:r>
              <a:rPr lang="ka-GE" sz="1700" dirty="0" smtClean="0"/>
              <a:t>დონის შესამცირებლად</a:t>
            </a:r>
            <a:r>
              <a:rPr lang="ka-GE" sz="1700" dirty="0"/>
              <a:t>, დამატებით გაჩნდა ბავშვის დანამატი, რომელიც 2019 წლამდე შეადგენდა 10 ლარს (თითო 16 წლამდე ბავშვზე), ხოლო 2019 წლიდან გაიზარდა 50 ლარამდე.</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2488329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მეთოდოლოგიაში ერთერთი მნიშვნელოვანი ცვლადია ოჯახის მიერ კომუნალურ გადასახადებისთვის გადახდილი </a:t>
            </a:r>
            <a:r>
              <a:rPr lang="ka-GE" sz="1700" dirty="0" smtClean="0"/>
              <a:t>თანხა. </a:t>
            </a:r>
            <a:r>
              <a:rPr lang="ka-GE" sz="1700" dirty="0"/>
              <a:t>გამომდინარე იქიდან რომ ელექტრო ენერგიის და ბუნებრივი აირის </a:t>
            </a:r>
            <a:r>
              <a:rPr lang="ka-GE" sz="1700" dirty="0" smtClean="0"/>
              <a:t>ტარიფი </a:t>
            </a:r>
            <a:r>
              <a:rPr lang="ka-GE" sz="1700" dirty="0"/>
              <a:t>გაიზარდა, ოჯახებს იგივე </a:t>
            </a:r>
            <a:r>
              <a:rPr lang="ka-GE" sz="1700" dirty="0" smtClean="0"/>
              <a:t>მოხმარების </a:t>
            </a:r>
            <a:r>
              <a:rPr lang="ka-GE" sz="1700" dirty="0"/>
              <a:t>პირობებში უწევდათ უფრო მეტი თანხის გადახდა. რაც რიგ შემთხვევებში იწვევდა მათთვის დახმარების </a:t>
            </a:r>
            <a:r>
              <a:rPr lang="ka-GE" sz="1700" dirty="0" smtClean="0"/>
              <a:t>დაკარგვას </a:t>
            </a:r>
            <a:r>
              <a:rPr lang="ka-GE" sz="1700" dirty="0"/>
              <a:t>ან </a:t>
            </a:r>
            <a:r>
              <a:rPr lang="ka-GE" sz="1700" dirty="0" smtClean="0"/>
              <a:t>დახმარების ოდენობის </a:t>
            </a:r>
            <a:r>
              <a:rPr lang="ka-GE" sz="1700" dirty="0"/>
              <a:t>შემცირებას. ყოველივე ამის თავიდან ასაცილებლად მოხდა მეთოდოლოგიაში კომუნალური ცვლადის კოეფიციენტის შემცირება, რათა ოჯახები დახმარების დაკარგვის საშიშროების წინაშე არ დამდგარიყვნენ.</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315017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1666</TotalTime>
  <Words>1051</Words>
  <Application>Microsoft Office PowerPoint</Application>
  <PresentationFormat>Widescreen</PresentationFormat>
  <Paragraphs>115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Sylfaen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nikoloz chanadiri</dc:creator>
  <cp:lastModifiedBy>Nino Odisharia</cp:lastModifiedBy>
  <cp:revision>119</cp:revision>
  <cp:lastPrinted>2019-05-28T11:07:25Z</cp:lastPrinted>
  <dcterms:created xsi:type="dcterms:W3CDTF">2019-05-22T10:18:30Z</dcterms:created>
  <dcterms:modified xsi:type="dcterms:W3CDTF">2019-05-29T07:24:41Z</dcterms:modified>
</cp:coreProperties>
</file>